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9" r:id="rId3"/>
    <p:sldId id="260" r:id="rId4"/>
    <p:sldId id="259" r:id="rId5"/>
    <p:sldId id="261" r:id="rId6"/>
    <p:sldId id="262" r:id="rId7"/>
    <p:sldId id="266" r:id="rId8"/>
    <p:sldId id="256" r:id="rId9"/>
    <p:sldId id="290" r:id="rId10"/>
    <p:sldId id="308" r:id="rId11"/>
    <p:sldId id="310" r:id="rId12"/>
    <p:sldId id="270" r:id="rId13"/>
    <p:sldId id="264" r:id="rId14"/>
    <p:sldId id="267" r:id="rId15"/>
    <p:sldId id="312" r:id="rId16"/>
    <p:sldId id="284" r:id="rId17"/>
    <p:sldId id="274" r:id="rId18"/>
    <p:sldId id="294" r:id="rId19"/>
    <p:sldId id="295" r:id="rId20"/>
    <p:sldId id="296" r:id="rId21"/>
    <p:sldId id="269" r:id="rId22"/>
    <p:sldId id="271" r:id="rId23"/>
    <p:sldId id="279" r:id="rId24"/>
    <p:sldId id="276" r:id="rId25"/>
    <p:sldId id="277" r:id="rId26"/>
    <p:sldId id="278" r:id="rId27"/>
    <p:sldId id="301" r:id="rId28"/>
    <p:sldId id="286" r:id="rId29"/>
    <p:sldId id="306" r:id="rId30"/>
    <p:sldId id="313" r:id="rId31"/>
    <p:sldId id="314" r:id="rId32"/>
    <p:sldId id="315" r:id="rId33"/>
    <p:sldId id="303" r:id="rId34"/>
    <p:sldId id="31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8058-CB6F-4F1D-8195-D5870CC88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9906B-453B-4832-905D-D8E07013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9517D-2B39-4413-AE13-69F574F27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65A94-86F1-4423-A9F1-46C3EBE7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8F022-E515-4C40-91B3-31C4657C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B02FA-BBD9-4DD5-A0EF-12028981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8F69D-FABC-4255-AC4A-DCC85159B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8A2FD-454A-4DD1-82CB-697E50B2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65FA5-B0AA-4CBB-A557-E2538FAF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3C5B0-6A7A-4C17-9AF2-BD65766F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B2ECE-D3F6-485F-B3FA-323D114BB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573B7-0C17-40B2-A4CA-64C098F76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04C2-6943-4E3F-B6DA-8E92308C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A5A85-698A-4C3E-A8C5-499C2D25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4FAD6-3E74-4421-836F-7298171B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9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E0E4D-E6F2-45F1-80AC-5AD6D87A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A8221-CBA3-4F50-9308-7B3AC03B8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3310-6950-4E4D-988A-E21D3F97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1D0BA-567E-4050-9BAD-511D5B02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21A9F-382F-44F3-9052-29808882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268ED-53EA-4FCE-B9F2-C68982DE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51D4-F468-4D58-8CA4-C642FC7A5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E0122-5AEE-4041-987F-080580BF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AF281-B7DB-4ED3-9D9E-FEBBD8DBB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9CCD2-5F72-41E5-AC03-7CC7CA9B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2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2992E-B8D3-49A9-ADF6-E692498D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1DB09-09E3-402F-98AC-57E902FF0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7771E-CE6C-4B61-9866-2862910D8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FC1F7-7DB1-4510-BF16-FA79BA34B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FBA5C-B120-4089-8067-69771EB4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5656D-ACBD-4795-9971-7FCE8962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7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8C92-E22D-46E6-9C72-FE1BA0E7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F980B-E145-4E9F-ADC3-C073AE8D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985ED-FE6D-450E-AC9D-42600E9DA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97716-1165-4F8A-B297-0B3666E22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531C4-237A-404E-AD76-44363AD2E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1DF432-CCB8-4077-9A01-90FCFEEE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AF655-0EA5-4D6F-8F4B-1E07FD3C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5B1D0-B54E-481D-8833-1408EB32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8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9E8A-AE93-4BA0-B74E-C684D337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43D00-678A-4E36-A708-2F6212A48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F3823-9F42-46FD-83C1-BFB7D13F3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E6638-6F0F-483C-8524-07E852E42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94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0BF95-2492-4341-8F48-60CFD4D2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F79471-D9CE-407F-BB88-82B5CC6B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41C4-DA59-4787-8D4D-595E08ADD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6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ECF55-364A-450D-9579-A018B987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1E0EC-2674-408A-ABD3-9EAFC49EA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89C5C-4E05-4D72-A50E-5C979F7C2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56444-4664-4375-A51B-5E3E266C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BADC1-AA8E-4081-BD14-E7DEBEA4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ADB96-9ED2-458E-AF5B-C54BAF43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DA21-637A-49D0-9BF9-5525658A6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17DF4-6B4D-4E83-BDB3-489695469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99513-F609-4153-9012-9F386EF43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04DF8-B2EE-42C0-B1D5-68ABACEE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49074-718B-4BEB-9E45-646A88E0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D620F-9C87-46AC-9B19-A0E9473C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6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37DFD-A61B-4CF7-B26C-50B54BE4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68A2-2FC6-497C-A243-2F600505C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3A760-06A1-4301-A8AA-5878B54C8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6E116-494E-4FEF-8748-4611A3DBFED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EA90B-C6CD-40F6-A590-AB88DB460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17D35-DA23-48BE-A1CC-77085812C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9F432-928B-40AE-AF12-CA783BB81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2F95D-5ED1-420C-A48A-FFDDC91FF25E}"/>
              </a:ext>
            </a:extLst>
          </p:cNvPr>
          <p:cNvSpPr txBox="1"/>
          <p:nvPr/>
        </p:nvSpPr>
        <p:spPr>
          <a:xfrm>
            <a:off x="5198927" y="2795855"/>
            <a:ext cx="1794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Hey all!</a:t>
            </a:r>
          </a:p>
        </p:txBody>
      </p:sp>
    </p:spTree>
    <p:extLst>
      <p:ext uri="{BB962C8B-B14F-4D97-AF65-F5344CB8AC3E}">
        <p14:creationId xmlns:p14="http://schemas.microsoft.com/office/powerpoint/2010/main" val="1245200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71DFB-C949-4AAC-88D0-2BFD2A0EB476}"/>
              </a:ext>
            </a:extLst>
          </p:cNvPr>
          <p:cNvSpPr txBox="1"/>
          <p:nvPr/>
        </p:nvSpPr>
        <p:spPr>
          <a:xfrm>
            <a:off x="1876425" y="2343626"/>
            <a:ext cx="8439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People asked us: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Why haven’t you let us participate with the development at early stage?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8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71DFB-C949-4AAC-88D0-2BFD2A0EB476}"/>
              </a:ext>
            </a:extLst>
          </p:cNvPr>
          <p:cNvSpPr txBox="1"/>
          <p:nvPr/>
        </p:nvSpPr>
        <p:spPr>
          <a:xfrm>
            <a:off x="1876425" y="1457801"/>
            <a:ext cx="84391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Thank you all for challenging us.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Now it is our time to fulfill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our promise.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Details about it a bit later.</a:t>
            </a:r>
          </a:p>
          <a:p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9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71DFB-C949-4AAC-88D0-2BFD2A0EB476}"/>
              </a:ext>
            </a:extLst>
          </p:cNvPr>
          <p:cNvSpPr txBox="1"/>
          <p:nvPr/>
        </p:nvSpPr>
        <p:spPr>
          <a:xfrm>
            <a:off x="4301527" y="2321004"/>
            <a:ext cx="42701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Hydrogen has great supporters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- everywhere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94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ngela Merkel Brennstoffzelle">
            <a:extLst>
              <a:ext uri="{FF2B5EF4-FFF2-40B4-BE49-F238E27FC236}">
                <a16:creationId xmlns:a16="http://schemas.microsoft.com/office/drawing/2014/main" id="{1E89C6C9-EE54-4E86-B247-2BA9A4F7A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0" y="-7619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6B4837-1895-40B5-8888-321070B5B2E0}"/>
              </a:ext>
            </a:extLst>
          </p:cNvPr>
          <p:cNvSpPr/>
          <p:nvPr/>
        </p:nvSpPr>
        <p:spPr>
          <a:xfrm>
            <a:off x="8031480" y="4287886"/>
            <a:ext cx="4160520" cy="1381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CC03D-8F8D-4B21-AC9D-8B9FCBE3D4F7}"/>
              </a:ext>
            </a:extLst>
          </p:cNvPr>
          <p:cNvSpPr txBox="1"/>
          <p:nvPr/>
        </p:nvSpPr>
        <p:spPr>
          <a:xfrm>
            <a:off x="8276503" y="4287886"/>
            <a:ext cx="4270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Hydrogen is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compelling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3D9B8A-623F-4985-A749-AA3998C3E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145087"/>
            <a:ext cx="3552825" cy="2316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E9FE7-2B3B-41A9-A3DE-DF16E51D3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2584769"/>
            <a:ext cx="3520091" cy="1703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C44E4-FC22-4ED0-9E0C-16480CB6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" y="4411126"/>
            <a:ext cx="3497780" cy="188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8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person&#10;&#10;Description generated with very high confidence">
            <a:extLst>
              <a:ext uri="{FF2B5EF4-FFF2-40B4-BE49-F238E27FC236}">
                <a16:creationId xmlns:a16="http://schemas.microsoft.com/office/drawing/2014/main" id="{439308A4-E327-43B7-ADED-8722F5ABE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5" b="182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AutoShape 2" descr="Image result for prince charles fuel cells">
            <a:extLst>
              <a:ext uri="{FF2B5EF4-FFF2-40B4-BE49-F238E27FC236}">
                <a16:creationId xmlns:a16="http://schemas.microsoft.com/office/drawing/2014/main" id="{C0CE7A13-17E3-4197-8A72-B0E24B2B06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i.guim.co.uk/img/media/9049c738b84ee8094edb9c4fcfffffde87349dc8/0_0_1024_683/master/1024.jpg?w=700&amp;q=55&amp;auto=format&amp;usm=12&amp;fit=max&amp;s=eb0be4cdd1f925b22164334f66fefb9a">
            <a:extLst>
              <a:ext uri="{FF2B5EF4-FFF2-40B4-BE49-F238E27FC236}">
                <a16:creationId xmlns:a16="http://schemas.microsoft.com/office/drawing/2014/main" id="{9A7A7075-34DE-4EA8-9A28-5478035DB9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i.guim.co.uk/img/media/9049c738b84ee8094edb9c4fcfffffde87349dc8/0_0_1024_683/master/1024.jpg?w=700&amp;q=55&amp;auto=format&amp;usm=12&amp;fit=max&amp;s=eb0be4cdd1f925b22164334f66fefb9a">
            <a:extLst>
              <a:ext uri="{FF2B5EF4-FFF2-40B4-BE49-F238E27FC236}">
                <a16:creationId xmlns:a16="http://schemas.microsoft.com/office/drawing/2014/main" id="{6691629E-30D7-4F35-A5C4-7979B6B44C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B9A6D-13B9-47E5-A8BC-F15C8FC5284F}"/>
              </a:ext>
            </a:extLst>
          </p:cNvPr>
          <p:cNvSpPr/>
          <p:nvPr/>
        </p:nvSpPr>
        <p:spPr>
          <a:xfrm>
            <a:off x="8031480" y="4410075"/>
            <a:ext cx="4160520" cy="11525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8453B-7F36-4B51-B4A3-FED05874E437}"/>
              </a:ext>
            </a:extLst>
          </p:cNvPr>
          <p:cNvSpPr txBox="1"/>
          <p:nvPr/>
        </p:nvSpPr>
        <p:spPr>
          <a:xfrm>
            <a:off x="8276503" y="4287886"/>
            <a:ext cx="4270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Hydrogen is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compelling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46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AA332-03E9-475D-B9A8-11823A4C4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C569EC-53B4-4950-851A-433D766ACBEE}"/>
              </a:ext>
            </a:extLst>
          </p:cNvPr>
          <p:cNvSpPr/>
          <p:nvPr/>
        </p:nvSpPr>
        <p:spPr>
          <a:xfrm>
            <a:off x="8031480" y="4287886"/>
            <a:ext cx="4160520" cy="1381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6265D-A2BE-4A50-A356-FE6C2275B76F}"/>
              </a:ext>
            </a:extLst>
          </p:cNvPr>
          <p:cNvSpPr txBox="1"/>
          <p:nvPr/>
        </p:nvSpPr>
        <p:spPr>
          <a:xfrm>
            <a:off x="8276503" y="4287886"/>
            <a:ext cx="4270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Hydrogen is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compelling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02B83-48CC-45CF-AD75-95C955B26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981" y="306467"/>
            <a:ext cx="2836659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47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BFAD1BA1-AB28-40E8-ACAC-DE7B02F86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62BD9E-AD3D-4F60-9AA4-F73B5640169E}"/>
              </a:ext>
            </a:extLst>
          </p:cNvPr>
          <p:cNvSpPr/>
          <p:nvPr/>
        </p:nvSpPr>
        <p:spPr>
          <a:xfrm>
            <a:off x="8031480" y="4287886"/>
            <a:ext cx="4160520" cy="1381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65B8B-76DA-41F6-9EA0-64EFF2D51E40}"/>
              </a:ext>
            </a:extLst>
          </p:cNvPr>
          <p:cNvSpPr txBox="1"/>
          <p:nvPr/>
        </p:nvSpPr>
        <p:spPr>
          <a:xfrm>
            <a:off x="8276503" y="4287886"/>
            <a:ext cx="4270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Hydrogen is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compelling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3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car&#10;&#10;Description generated with high confidence">
            <a:extLst>
              <a:ext uri="{FF2B5EF4-FFF2-40B4-BE49-F238E27FC236}">
                <a16:creationId xmlns:a16="http://schemas.microsoft.com/office/drawing/2014/main" id="{2008555A-D83E-42BB-877E-751140F6C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A8C873-2B45-4188-9474-B59C0C360C9C}"/>
              </a:ext>
            </a:extLst>
          </p:cNvPr>
          <p:cNvSpPr/>
          <p:nvPr/>
        </p:nvSpPr>
        <p:spPr>
          <a:xfrm>
            <a:off x="8031480" y="434977"/>
            <a:ext cx="4160520" cy="1381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2D079-8C08-4CFA-95CC-1396184F3DBA}"/>
              </a:ext>
            </a:extLst>
          </p:cNvPr>
          <p:cNvSpPr txBox="1"/>
          <p:nvPr/>
        </p:nvSpPr>
        <p:spPr>
          <a:xfrm>
            <a:off x="8276503" y="434977"/>
            <a:ext cx="4270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Hydrogen is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compelling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90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6DD9FF-69D6-49CD-A197-2A249F7C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47" y="0"/>
            <a:ext cx="9798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07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909E1E-4D77-4D65-97D6-D146CAA2F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96" y="0"/>
            <a:ext cx="9635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1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2F95D-5ED1-420C-A48A-FFDDC91FF25E}"/>
              </a:ext>
            </a:extLst>
          </p:cNvPr>
          <p:cNvSpPr txBox="1"/>
          <p:nvPr/>
        </p:nvSpPr>
        <p:spPr>
          <a:xfrm>
            <a:off x="3414336" y="2833955"/>
            <a:ext cx="53633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Which hat I wear today?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Easy: Phi Suea House</a:t>
            </a:r>
          </a:p>
        </p:txBody>
      </p:sp>
    </p:spTree>
    <p:extLst>
      <p:ext uri="{BB962C8B-B14F-4D97-AF65-F5344CB8AC3E}">
        <p14:creationId xmlns:p14="http://schemas.microsoft.com/office/powerpoint/2010/main" val="1023017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AC61B-3556-41F9-A4CD-DE8C55477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43" y="0"/>
            <a:ext cx="9541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7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1A6AE-D120-4553-971B-AE15AA698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01" y="0"/>
            <a:ext cx="10754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2C7E6-1B53-420F-B274-E70044BF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25" y="0"/>
            <a:ext cx="10646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53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71DFB-C949-4AAC-88D0-2BFD2A0EB476}"/>
              </a:ext>
            </a:extLst>
          </p:cNvPr>
          <p:cNvSpPr txBox="1"/>
          <p:nvPr/>
        </p:nvSpPr>
        <p:spPr>
          <a:xfrm>
            <a:off x="3364637" y="2628781"/>
            <a:ext cx="52215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IF this is all true,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why I can’t see the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Fuel Cells around me?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6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6256F0AA-6EAC-40C0-BB6B-3E11ABA47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" y="-389169"/>
            <a:ext cx="9432290" cy="763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A1764E-0163-46E6-BE4A-C011D0CE906C}"/>
              </a:ext>
            </a:extLst>
          </p:cNvPr>
          <p:cNvSpPr/>
          <p:nvPr/>
        </p:nvSpPr>
        <p:spPr>
          <a:xfrm>
            <a:off x="7940040" y="1615440"/>
            <a:ext cx="4251960" cy="1284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CA2EE-21EC-43AB-8D09-347F7F7C36C8}"/>
              </a:ext>
            </a:extLst>
          </p:cNvPr>
          <p:cNvSpPr txBox="1"/>
          <p:nvPr/>
        </p:nvSpPr>
        <p:spPr>
          <a:xfrm>
            <a:off x="7940040" y="1580197"/>
            <a:ext cx="411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Ford Quadricycle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1896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79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2EAF9-B891-4EA6-9370-D063BAF0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40" y="0"/>
            <a:ext cx="102081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831B54-3BEB-45C7-A204-5537CCB21004}"/>
              </a:ext>
            </a:extLst>
          </p:cNvPr>
          <p:cNvSpPr/>
          <p:nvPr/>
        </p:nvSpPr>
        <p:spPr>
          <a:xfrm>
            <a:off x="8671560" y="5070157"/>
            <a:ext cx="3520440" cy="1284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Related image">
            <a:extLst>
              <a:ext uri="{FF2B5EF4-FFF2-40B4-BE49-F238E27FC236}">
                <a16:creationId xmlns:a16="http://schemas.microsoft.com/office/drawing/2014/main" id="{163131D6-0BF8-4F89-B31D-79A81F0988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21A50-8945-400B-B53C-599FB256B158}"/>
              </a:ext>
            </a:extLst>
          </p:cNvPr>
          <p:cNvSpPr txBox="1"/>
          <p:nvPr/>
        </p:nvSpPr>
        <p:spPr>
          <a:xfrm>
            <a:off x="8884920" y="5039677"/>
            <a:ext cx="29580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Ford T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1908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25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7A857-CB91-4C4A-ABFE-64CCAE28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82694" cy="69799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81558-2853-4698-AE69-AFEC77AA5364}"/>
              </a:ext>
            </a:extLst>
          </p:cNvPr>
          <p:cNvSpPr/>
          <p:nvPr/>
        </p:nvSpPr>
        <p:spPr>
          <a:xfrm>
            <a:off x="8671560" y="5070157"/>
            <a:ext cx="3520440" cy="1284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A3609-DD6F-4886-80C0-D7DE6ED533B0}"/>
              </a:ext>
            </a:extLst>
          </p:cNvPr>
          <p:cNvSpPr txBox="1"/>
          <p:nvPr/>
        </p:nvSpPr>
        <p:spPr>
          <a:xfrm>
            <a:off x="8772525" y="5070157"/>
            <a:ext cx="35562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Gasoline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Infrastructure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9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8088 microprocessor">
            <a:extLst>
              <a:ext uri="{FF2B5EF4-FFF2-40B4-BE49-F238E27FC236}">
                <a16:creationId xmlns:a16="http://schemas.microsoft.com/office/drawing/2014/main" id="{8CB837AC-BEF6-4287-9216-A62CE4F3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52" y="1367525"/>
            <a:ext cx="5380451" cy="22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BABF0-E1BF-4805-B675-4114C3EF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88" y="1367525"/>
            <a:ext cx="5419712" cy="406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65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71DFB-C949-4AAC-88D0-2BFD2A0EB476}"/>
              </a:ext>
            </a:extLst>
          </p:cNvPr>
          <p:cNvSpPr txBox="1"/>
          <p:nvPr/>
        </p:nvSpPr>
        <p:spPr>
          <a:xfrm>
            <a:off x="4479080" y="2586037"/>
            <a:ext cx="4270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Green </a:t>
            </a:r>
            <a:r>
              <a:rPr lang="en-US" sz="4000" b="1" dirty="0">
                <a:solidFill>
                  <a:schemeClr val="bg1"/>
                </a:solidFill>
              </a:rPr>
              <a:t>Hydrogen Refueling Station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36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57DDA6-1A69-45A5-ADBD-2B92DC8BB25D}"/>
              </a:ext>
            </a:extLst>
          </p:cNvPr>
          <p:cNvSpPr/>
          <p:nvPr/>
        </p:nvSpPr>
        <p:spPr>
          <a:xfrm>
            <a:off x="1200890" y="1424077"/>
            <a:ext cx="1020932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We will establish a public-private partnership between Phi Suea House, Industry supporters, Individuals and research Organizations / Universities to establish the first green hydrogen refueling station in SE/Asia.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1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D53057-CC90-4BB8-93B7-A23669DD86D2}"/>
              </a:ext>
            </a:extLst>
          </p:cNvPr>
          <p:cNvSpPr txBox="1"/>
          <p:nvPr/>
        </p:nvSpPr>
        <p:spPr>
          <a:xfrm>
            <a:off x="2237892" y="2038931"/>
            <a:ext cx="77162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Where the Guests come from: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Thailand, Malaysia, Germany, Japan,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Hong Kong, Sweden, Singapore,</a:t>
            </a:r>
          </a:p>
          <a:p>
            <a:r>
              <a:rPr lang="en-US" sz="4000" dirty="0">
                <a:solidFill>
                  <a:schemeClr val="bg1"/>
                </a:solidFill>
              </a:rPr>
              <a:t>Switzerland</a:t>
            </a:r>
          </a:p>
        </p:txBody>
      </p:sp>
    </p:spTree>
    <p:extLst>
      <p:ext uri="{BB962C8B-B14F-4D97-AF65-F5344CB8AC3E}">
        <p14:creationId xmlns:p14="http://schemas.microsoft.com/office/powerpoint/2010/main" val="2174647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F545D4-9D47-4194-A45F-BD230A2AD09C}"/>
              </a:ext>
            </a:extLst>
          </p:cNvPr>
          <p:cNvSpPr/>
          <p:nvPr/>
        </p:nvSpPr>
        <p:spPr>
          <a:xfrm>
            <a:off x="1320831" y="908105"/>
            <a:ext cx="1020932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br>
              <a:rPr lang="en-US" dirty="0"/>
            </a:br>
            <a:r>
              <a:rPr lang="en-US" sz="4000" b="1" dirty="0">
                <a:solidFill>
                  <a:schemeClr val="bg1"/>
                </a:solidFill>
              </a:rPr>
              <a:t>How we start?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pPr marL="742950" indent="-742950">
              <a:buAutoNum type="arabicParenR"/>
            </a:pPr>
            <a:r>
              <a:rPr lang="en-US" sz="4000" b="1" dirty="0">
                <a:solidFill>
                  <a:schemeClr val="bg1"/>
                </a:solidFill>
              </a:rPr>
              <a:t>Today: Basic Information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Celebrate the start –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Laying Symbolic Foundation Stone</a:t>
            </a:r>
            <a:br>
              <a:rPr lang="en-US" sz="4000" b="1" dirty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77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F545D4-9D47-4194-A45F-BD230A2AD09C}"/>
              </a:ext>
            </a:extLst>
          </p:cNvPr>
          <p:cNvSpPr/>
          <p:nvPr/>
        </p:nvSpPr>
        <p:spPr>
          <a:xfrm>
            <a:off x="1320831" y="908105"/>
            <a:ext cx="1020932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br>
              <a:rPr lang="en-US" dirty="0"/>
            </a:br>
            <a:r>
              <a:rPr lang="en-US" sz="4000" b="1" dirty="0">
                <a:solidFill>
                  <a:schemeClr val="bg1"/>
                </a:solidFill>
              </a:rPr>
              <a:t>How we start?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2)	Setup of Office and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	Communication-Platform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	</a:t>
            </a:r>
            <a:r>
              <a:rPr lang="en-US" sz="4000" b="1" dirty="0">
                <a:solidFill>
                  <a:srgbClr val="00B050"/>
                </a:solidFill>
              </a:rPr>
              <a:t>(end Feb)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02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F545D4-9D47-4194-A45F-BD230A2AD09C}"/>
              </a:ext>
            </a:extLst>
          </p:cNvPr>
          <p:cNvSpPr/>
          <p:nvPr/>
        </p:nvSpPr>
        <p:spPr>
          <a:xfrm>
            <a:off x="1320831" y="908105"/>
            <a:ext cx="10209320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br>
              <a:rPr lang="en-US" dirty="0"/>
            </a:br>
            <a:r>
              <a:rPr lang="en-US" sz="4000" b="1" dirty="0">
                <a:solidFill>
                  <a:schemeClr val="bg1"/>
                </a:solidFill>
              </a:rPr>
              <a:t>How we start?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pPr marL="742950" indent="-742950">
              <a:buAutoNum type="arabicParenR" startAt="3"/>
            </a:pPr>
            <a:r>
              <a:rPr lang="en-US" sz="4000" b="1" dirty="0">
                <a:solidFill>
                  <a:schemeClr val="bg1"/>
                </a:solidFill>
              </a:rPr>
              <a:t>Establish Advisory Committee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(mid March)</a:t>
            </a:r>
            <a:br>
              <a:rPr lang="en-US" sz="4000" b="1" dirty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  <a:p>
            <a:pPr marL="742950" indent="-742950">
              <a:buAutoNum type="arabicParenR" startAt="3"/>
            </a:pPr>
            <a:r>
              <a:rPr lang="en-US" sz="4000" b="1" dirty="0">
                <a:solidFill>
                  <a:schemeClr val="bg1"/>
                </a:solidFill>
              </a:rPr>
              <a:t>Establish Working Groups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(mid March)</a:t>
            </a:r>
            <a:endParaRPr lang="en-US" sz="4000" b="1" dirty="0">
              <a:solidFill>
                <a:schemeClr val="bg1"/>
              </a:solidFill>
            </a:endParaRPr>
          </a:p>
          <a:p>
            <a:br>
              <a:rPr lang="en-US" sz="4000" b="1" dirty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  <a:p>
            <a:endParaRPr lang="en-US" sz="4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53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F545D4-9D47-4194-A45F-BD230A2AD09C}"/>
              </a:ext>
            </a:extLst>
          </p:cNvPr>
          <p:cNvSpPr/>
          <p:nvPr/>
        </p:nvSpPr>
        <p:spPr>
          <a:xfrm>
            <a:off x="1244631" y="197346"/>
            <a:ext cx="102093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br>
              <a:rPr lang="en-US" dirty="0"/>
            </a:br>
            <a:r>
              <a:rPr lang="en-US" sz="4000" b="1" dirty="0">
                <a:solidFill>
                  <a:schemeClr val="bg1"/>
                </a:solidFill>
              </a:rPr>
              <a:t>Be part of the pioneer team!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Build the first Green Hydrogen refueling station in SE/Asia.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rgbClr val="00B050"/>
                </a:solidFill>
              </a:rPr>
              <a:t>Research – Learn – Share - Discuss – </a:t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Build Experience – Improve</a:t>
            </a:r>
          </a:p>
          <a:p>
            <a:endParaRPr lang="en-US" sz="4000" b="1" dirty="0">
              <a:solidFill>
                <a:srgbClr val="00B050"/>
              </a:solidFill>
            </a:endParaRPr>
          </a:p>
          <a:p>
            <a:r>
              <a:rPr lang="en-US" sz="4000" b="1" dirty="0">
                <a:solidFill>
                  <a:srgbClr val="00B050"/>
                </a:solidFill>
              </a:rPr>
              <a:t>Develop economic modelling tools</a:t>
            </a:r>
          </a:p>
          <a:p>
            <a:r>
              <a:rPr lang="en-US" sz="4000" b="1" dirty="0">
                <a:solidFill>
                  <a:srgbClr val="00B050"/>
                </a:solidFill>
              </a:rPr>
              <a:t>for scalable solutions in SE/Asia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47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F545D4-9D47-4194-A45F-BD230A2AD09C}"/>
              </a:ext>
            </a:extLst>
          </p:cNvPr>
          <p:cNvSpPr/>
          <p:nvPr/>
        </p:nvSpPr>
        <p:spPr>
          <a:xfrm>
            <a:off x="3670315" y="1620530"/>
            <a:ext cx="485136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br>
              <a:rPr lang="en-US" dirty="0"/>
            </a:br>
            <a:r>
              <a:rPr lang="en-US" sz="4000" b="1" dirty="0">
                <a:solidFill>
                  <a:schemeClr val="bg1"/>
                </a:solidFill>
              </a:rPr>
              <a:t>Thank you!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8000" b="1" dirty="0">
                <a:solidFill>
                  <a:srgbClr val="00B050"/>
                </a:solidFill>
              </a:rPr>
              <a:t>Q&amp;A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006614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71DFB-C949-4AAC-88D0-2BFD2A0EB476}"/>
              </a:ext>
            </a:extLst>
          </p:cNvPr>
          <p:cNvSpPr txBox="1"/>
          <p:nvPr/>
        </p:nvSpPr>
        <p:spPr>
          <a:xfrm>
            <a:off x="1050524" y="512817"/>
            <a:ext cx="11141476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Where the Guests come from/business areas:</a:t>
            </a:r>
            <a:br>
              <a:rPr lang="en-US" sz="4000" b="1" u="sng" dirty="0">
                <a:solidFill>
                  <a:schemeClr val="bg1"/>
                </a:solidFill>
              </a:rPr>
            </a:br>
            <a:br>
              <a:rPr lang="en-US" sz="900" b="1" u="sng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28%		Solar/Renewable Energy</a:t>
            </a:r>
          </a:p>
          <a:p>
            <a:r>
              <a:rPr lang="en-US" sz="3600" dirty="0">
                <a:solidFill>
                  <a:schemeClr val="bg1"/>
                </a:solidFill>
              </a:rPr>
              <a:t>24%		Universities/Institutes/Schools</a:t>
            </a:r>
          </a:p>
          <a:p>
            <a:r>
              <a:rPr lang="en-US" sz="3600" dirty="0">
                <a:solidFill>
                  <a:schemeClr val="bg1"/>
                </a:solidFill>
              </a:rPr>
              <a:t>17%		Friends of Phi Suea House</a:t>
            </a:r>
          </a:p>
          <a:p>
            <a:r>
              <a:rPr lang="en-US" sz="3600" dirty="0">
                <a:solidFill>
                  <a:schemeClr val="bg1"/>
                </a:solidFill>
              </a:rPr>
              <a:t>15%		Industry</a:t>
            </a:r>
          </a:p>
          <a:p>
            <a:r>
              <a:rPr lang="en-US" sz="3600" dirty="0">
                <a:solidFill>
                  <a:schemeClr val="bg1"/>
                </a:solidFill>
              </a:rPr>
              <a:t>7%		Traditional Energy Segment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4%		Finance Industry</a:t>
            </a:r>
          </a:p>
          <a:p>
            <a:r>
              <a:rPr lang="en-US" sz="3600" dirty="0">
                <a:solidFill>
                  <a:schemeClr val="bg1"/>
                </a:solidFill>
              </a:rPr>
              <a:t>3%		Permaculture Originations</a:t>
            </a:r>
          </a:p>
          <a:p>
            <a:r>
              <a:rPr lang="en-US" sz="3600" dirty="0">
                <a:solidFill>
                  <a:schemeClr val="bg1"/>
                </a:solidFill>
              </a:rPr>
              <a:t>2%		Embassy/Consulates, Chamber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		of Commerce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41721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71DFB-C949-4AAC-88D0-2BFD2A0EB476}"/>
              </a:ext>
            </a:extLst>
          </p:cNvPr>
          <p:cNvSpPr txBox="1"/>
          <p:nvPr/>
        </p:nvSpPr>
        <p:spPr>
          <a:xfrm>
            <a:off x="3960920" y="2936557"/>
            <a:ext cx="42701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100% nice people</a:t>
            </a:r>
            <a:endParaRPr lang="en-US" sz="4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86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71DFB-C949-4AAC-88D0-2BFD2A0EB476}"/>
              </a:ext>
            </a:extLst>
          </p:cNvPr>
          <p:cNvSpPr txBox="1"/>
          <p:nvPr/>
        </p:nvSpPr>
        <p:spPr>
          <a:xfrm>
            <a:off x="2484082" y="2164199"/>
            <a:ext cx="802393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Two Milestones in the past: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Test run start:	20.03.2015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Regular start:	29.01.2016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6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the dirt&#10;&#10;Description generated with high confidence">
            <a:extLst>
              <a:ext uri="{FF2B5EF4-FFF2-40B4-BE49-F238E27FC236}">
                <a16:creationId xmlns:a16="http://schemas.microsoft.com/office/drawing/2014/main" id="{9D836FD5-7D98-4E38-8EE3-13D33B7B8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5590A0-49ED-4BAA-B1B7-28B871D6427A}"/>
              </a:ext>
            </a:extLst>
          </p:cNvPr>
          <p:cNvSpPr/>
          <p:nvPr/>
        </p:nvSpPr>
        <p:spPr>
          <a:xfrm>
            <a:off x="8031480" y="4624640"/>
            <a:ext cx="4160520" cy="846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F7967-7CAD-4B09-8F9E-5BDCB791A522}"/>
              </a:ext>
            </a:extLst>
          </p:cNvPr>
          <p:cNvSpPr txBox="1"/>
          <p:nvPr/>
        </p:nvSpPr>
        <p:spPr>
          <a:xfrm>
            <a:off x="8265561" y="4677280"/>
            <a:ext cx="3793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Two years back…</a:t>
            </a:r>
          </a:p>
        </p:txBody>
      </p:sp>
    </p:spTree>
    <p:extLst>
      <p:ext uri="{BB962C8B-B14F-4D97-AF65-F5344CB8AC3E}">
        <p14:creationId xmlns:p14="http://schemas.microsoft.com/office/powerpoint/2010/main" val="2196815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ight, building, sky&#10;&#10;Description generated with very high confidence">
            <a:extLst>
              <a:ext uri="{FF2B5EF4-FFF2-40B4-BE49-F238E27FC236}">
                <a16:creationId xmlns:a16="http://schemas.microsoft.com/office/drawing/2014/main" id="{D3533CA5-BC96-4F17-89B1-2926C71AE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BF046DD-7C87-491C-AA8D-CC3364047BF8}"/>
              </a:ext>
            </a:extLst>
          </p:cNvPr>
          <p:cNvSpPr/>
          <p:nvPr/>
        </p:nvSpPr>
        <p:spPr>
          <a:xfrm>
            <a:off x="8031480" y="4624640"/>
            <a:ext cx="4160520" cy="846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DBD02F-A518-49F4-9468-AFE67E3586EA}"/>
              </a:ext>
            </a:extLst>
          </p:cNvPr>
          <p:cNvSpPr txBox="1"/>
          <p:nvPr/>
        </p:nvSpPr>
        <p:spPr>
          <a:xfrm>
            <a:off x="8265561" y="4693957"/>
            <a:ext cx="3793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Two years back…</a:t>
            </a:r>
          </a:p>
        </p:txBody>
      </p:sp>
    </p:spTree>
    <p:extLst>
      <p:ext uri="{BB962C8B-B14F-4D97-AF65-F5344CB8AC3E}">
        <p14:creationId xmlns:p14="http://schemas.microsoft.com/office/powerpoint/2010/main" val="374812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A12B6D-D126-4BD1-B8DC-7A6395C21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1" y="381718"/>
            <a:ext cx="5886450" cy="1858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33FB5-EE97-45D1-BF84-E77A56C86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316571"/>
            <a:ext cx="5886450" cy="2034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00B62-C892-489C-812B-6D271C0FA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49" y="4424362"/>
            <a:ext cx="5868147" cy="2252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29E428-C75D-4012-BA13-9084E38E7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684" y="381718"/>
            <a:ext cx="5894552" cy="2696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FB01EB-3EC0-47CC-991B-6150AA3D6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683" y="3152058"/>
            <a:ext cx="5868147" cy="32392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817485-3324-4089-A875-3F32797AD10C}"/>
              </a:ext>
            </a:extLst>
          </p:cNvPr>
          <p:cNvSpPr/>
          <p:nvPr/>
        </p:nvSpPr>
        <p:spPr>
          <a:xfrm>
            <a:off x="8879205" y="2379774"/>
            <a:ext cx="4160520" cy="1381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AF4D3-BC57-47DD-8F40-6B8247FA7CDA}"/>
              </a:ext>
            </a:extLst>
          </p:cNvPr>
          <p:cNvSpPr txBox="1"/>
          <p:nvPr/>
        </p:nvSpPr>
        <p:spPr>
          <a:xfrm>
            <a:off x="9124228" y="2379774"/>
            <a:ext cx="42701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&gt;1000 visitors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since starting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39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117</Words>
  <Application>Microsoft Office PowerPoint</Application>
  <PresentationFormat>Widescreen</PresentationFormat>
  <Paragraphs>64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Schmidt</dc:creator>
  <cp:lastModifiedBy>Sebastian Schmidt</cp:lastModifiedBy>
  <cp:revision>48</cp:revision>
  <dcterms:created xsi:type="dcterms:W3CDTF">2018-01-24T14:01:50Z</dcterms:created>
  <dcterms:modified xsi:type="dcterms:W3CDTF">2018-01-25T16:11:59Z</dcterms:modified>
</cp:coreProperties>
</file>